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43"/>
  </p:notesMasterIdLst>
  <p:sldIdLst>
    <p:sldId id="257" r:id="rId2"/>
    <p:sldId id="258" r:id="rId3"/>
    <p:sldId id="259" r:id="rId4"/>
    <p:sldId id="261" r:id="rId5"/>
    <p:sldId id="262" r:id="rId6"/>
    <p:sldId id="264" r:id="rId7"/>
    <p:sldId id="272" r:id="rId8"/>
    <p:sldId id="312" r:id="rId9"/>
    <p:sldId id="336" r:id="rId10"/>
    <p:sldId id="271" r:id="rId11"/>
    <p:sldId id="273" r:id="rId12"/>
    <p:sldId id="275" r:id="rId13"/>
    <p:sldId id="276" r:id="rId14"/>
    <p:sldId id="313" r:id="rId15"/>
    <p:sldId id="320" r:id="rId16"/>
    <p:sldId id="333" r:id="rId17"/>
    <p:sldId id="304" r:id="rId18"/>
    <p:sldId id="326" r:id="rId19"/>
    <p:sldId id="301" r:id="rId20"/>
    <p:sldId id="322" r:id="rId21"/>
    <p:sldId id="324" r:id="rId22"/>
    <p:sldId id="306" r:id="rId23"/>
    <p:sldId id="281" r:id="rId24"/>
    <p:sldId id="283" r:id="rId25"/>
    <p:sldId id="337" r:id="rId26"/>
    <p:sldId id="316" r:id="rId27"/>
    <p:sldId id="314" r:id="rId28"/>
    <p:sldId id="315" r:id="rId29"/>
    <p:sldId id="334" r:id="rId30"/>
    <p:sldId id="329" r:id="rId31"/>
    <p:sldId id="331" r:id="rId32"/>
    <p:sldId id="332" r:id="rId33"/>
    <p:sldId id="335" r:id="rId34"/>
    <p:sldId id="317" r:id="rId35"/>
    <p:sldId id="318" r:id="rId36"/>
    <p:sldId id="310" r:id="rId37"/>
    <p:sldId id="330" r:id="rId38"/>
    <p:sldId id="338" r:id="rId39"/>
    <p:sldId id="300" r:id="rId40"/>
    <p:sldId id="292" r:id="rId41"/>
    <p:sldId id="293" r:id="rId42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3F77-3578-4784-BCC0-FF8268BE91CC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EE07-8137-49CB-AA0A-B1C2207B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0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EE07-8137-49CB-AA0A-B1C2207B799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5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4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25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2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0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61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3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93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15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9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5217-D0CE-40FD-8703-4E33DBC6EC7C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4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13" Target="../media/image27.jpeg" Type="http://schemas.openxmlformats.org/officeDocument/2006/relationships/image"/><Relationship Id="rId18" Target="../media/image32.jpeg" Type="http://schemas.openxmlformats.org/officeDocument/2006/relationships/image"/><Relationship Id="rId3" Target="../media/image17.jpeg" Type="http://schemas.openxmlformats.org/officeDocument/2006/relationships/image"/><Relationship Id="rId21" Target="../media/image35.jpeg" Type="http://schemas.openxmlformats.org/officeDocument/2006/relationships/image"/><Relationship Id="rId7" Target="../media/image21.jpeg" Type="http://schemas.openxmlformats.org/officeDocument/2006/relationships/image"/><Relationship Id="rId12" Target="../media/image26.jpeg" Type="http://schemas.openxmlformats.org/officeDocument/2006/relationships/image"/><Relationship Id="rId17" Target="../media/image31.jpeg" Type="http://schemas.openxmlformats.org/officeDocument/2006/relationships/image"/><Relationship Id="rId2" Target="../media/image1.jpeg" Type="http://schemas.openxmlformats.org/officeDocument/2006/relationships/image"/><Relationship Id="rId16" Target="../media/image30.jpeg" Type="http://schemas.openxmlformats.org/officeDocument/2006/relationships/image"/><Relationship Id="rId20" Target="../media/image34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20.jpeg" Type="http://schemas.openxmlformats.org/officeDocument/2006/relationships/image"/><Relationship Id="rId11" Target="../media/image25.jpeg" Type="http://schemas.openxmlformats.org/officeDocument/2006/relationships/image"/><Relationship Id="rId24" Target="../media/image38.jpeg" Type="http://schemas.openxmlformats.org/officeDocument/2006/relationships/image"/><Relationship Id="rId5" Target="../media/image19.jpeg" Type="http://schemas.openxmlformats.org/officeDocument/2006/relationships/image"/><Relationship Id="rId15" Target="../media/image29.jpeg" Type="http://schemas.openxmlformats.org/officeDocument/2006/relationships/image"/><Relationship Id="rId23" Target="../media/image37.jpeg" Type="http://schemas.openxmlformats.org/officeDocument/2006/relationships/image"/><Relationship Id="rId10" Target="../media/image24.jpeg" Type="http://schemas.openxmlformats.org/officeDocument/2006/relationships/image"/><Relationship Id="rId19" Target="../media/image33.jpeg" Type="http://schemas.openxmlformats.org/officeDocument/2006/relationships/image"/><Relationship Id="rId4" Target="../media/image18.jpeg" Type="http://schemas.openxmlformats.org/officeDocument/2006/relationships/image"/><Relationship Id="rId9" Target="../media/image23.jpeg" Type="http://schemas.openxmlformats.org/officeDocument/2006/relationships/image"/><Relationship Id="rId14" Target="../media/image28.jpeg" Type="http://schemas.openxmlformats.org/officeDocument/2006/relationships/image"/><Relationship Id="rId22" Target="../media/image3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-&#1087;&#1083;&#1080;&#1089;&#1077;&#1094;&#1082;&#1086;&#1081;.&#1088;&#1092;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k.com/plisetskayam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26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7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3.xml" Type="http://schemas.openxmlformats.org/officeDocument/2006/relationships/slideLayout"/><Relationship Id="rId6" Target="../media/image71.jpeg" Type="http://schemas.openxmlformats.org/officeDocument/2006/relationships/image"/><Relationship Id="rId5" Target="../media/image70.jpeg" Type="http://schemas.openxmlformats.org/officeDocument/2006/relationships/image"/><Relationship Id="rId4" Target="../media/image69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8" Target="../media/image78.jpeg" Type="http://schemas.openxmlformats.org/officeDocument/2006/relationships/image"/><Relationship Id="rId3" Target="../media/image73.jpeg" Type="http://schemas.openxmlformats.org/officeDocument/2006/relationships/image"/><Relationship Id="rId7" Target="../media/image7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76.jpeg" Type="http://schemas.openxmlformats.org/officeDocument/2006/relationships/image"/><Relationship Id="rId5" Target="../media/image75.jpeg" Type="http://schemas.openxmlformats.org/officeDocument/2006/relationships/image"/><Relationship Id="rId4" Target="../media/image74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7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80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97.jpeg" Type="http://schemas.openxmlformats.org/officeDocument/2006/relationships/image"/><Relationship Id="rId5" Target="../media/image96.jpeg" Type="http://schemas.openxmlformats.org/officeDocument/2006/relationships/image"/><Relationship Id="rId4" Target="../media/image95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9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99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jpeg"/><Relationship Id="rId5" Type="http://schemas.openxmlformats.org/officeDocument/2006/relationships/image" Target="../media/image110.jpg"/><Relationship Id="rId4" Type="http://schemas.openxmlformats.org/officeDocument/2006/relationships/image" Target="../media/image10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0101" y="1861849"/>
            <a:ext cx="9011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Публичный доклад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 бюджетного учреждения дополнительного образования детской хореографической школы имени М.М. Плисецкой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городского округа Тольятти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период с 01.01.2025 по 31.12.2025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252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715" y="337687"/>
            <a:ext cx="10515600" cy="6016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 в 2025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82999" y="987680"/>
            <a:ext cx="4021155" cy="1777615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72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честь </a:t>
            </a:r>
            <a:r>
              <a:rPr lang="ru-RU" sz="7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профессионального праздника «День работника культуры» 1 преподаватель награждён Почетной Грамотой администрации городского округа Тольятти</a:t>
            </a:r>
            <a:r>
              <a:rPr lang="ru-RU" sz="7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72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63" y="2765295"/>
            <a:ext cx="2899121" cy="3850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955" y="1010970"/>
            <a:ext cx="4588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Детской хореографической школе в честь 100-летия со дня рождения Майи Михайловны Плисецкой президентом Фонда Русского балета Ю. Мальцевым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Москва) вручена памятная медаль.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82" y="2560233"/>
            <a:ext cx="2769388" cy="39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2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02" y="302964"/>
            <a:ext cx="10515600" cy="672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3856" y="1070693"/>
            <a:ext cx="10021824" cy="5484343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Методическую работу, в соответствии с Планом работы школы, осуществляют 3 методических отдела: хореографический, концертмейстерский, музыкально-теоретический.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Проведено 12 методических заседаний. Заслушано 18 докладов, разработано 14 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тодических материалов.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Количество публикаций в 2025 году – 12 единиц, общее количество публикаций за 2023-2025 гг. - 59 единиц.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93678" y="4610296"/>
            <a:ext cx="10765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2945CB8-BBD9-C61F-64D0-97A79FD2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24338035-DA51-6CC9-CF1B-1FB5C537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3CE612BA-F617-6D4C-8863-64EBA2280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738696"/>
              </p:ext>
            </p:extLst>
          </p:nvPr>
        </p:nvGraphicFramePr>
        <p:xfrm>
          <a:off x="2770909" y="3768436"/>
          <a:ext cx="6040581" cy="288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4" imgW="4324261" imgH="2114550" progId="Excel.Sheet.8">
                  <p:embed/>
                </p:oleObj>
              </mc:Choice>
              <mc:Fallback>
                <p:oleObj name="Worksheet" r:id="rId4" imgW="4324261" imgH="2114550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09" y="3768436"/>
                        <a:ext cx="6040581" cy="288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46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373" y="638417"/>
            <a:ext cx="105156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качество знаний обучающихся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027" y="1537855"/>
            <a:ext cx="10769946" cy="43226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0000"/>
              </a:lnSpc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Мониторинг промежуточной аттестации обучающихся: 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– 100 %, степень обученности – 98 %,  качество знаний – 84 %, средний балл – 4,6.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итоговой аттестации выпускников: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– 100 %,  степень обученности – 83 %, качество знаний – 86 %, средний балл - 4,5.</a:t>
            </a: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86" y="609600"/>
            <a:ext cx="10515600" cy="1177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выпускниках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ДХШ им. М.М. Плисецкой,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ССУЗ/ВУЗ в 2025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9" y="1719072"/>
            <a:ext cx="10021824" cy="3913632"/>
          </a:xfrm>
        </p:spPr>
        <p:txBody>
          <a:bodyPr>
            <a:normAutofit/>
          </a:bodyPr>
          <a:lstStyle/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7472"/>
              </p:ext>
            </p:extLst>
          </p:nvPr>
        </p:nvGraphicFramePr>
        <p:xfrm>
          <a:off x="1100633" y="1892897"/>
          <a:ext cx="10969449" cy="121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9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учебного заведения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70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«Колледж технического и художественного образования»            г. Тольятти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30EC2F-B9EA-917C-8CA6-1D587E88210C}"/>
              </a:ext>
            </a:extLst>
          </p:cNvPr>
          <p:cNvSpPr txBox="1"/>
          <p:nvPr/>
        </p:nvSpPr>
        <p:spPr>
          <a:xfrm>
            <a:off x="468630" y="3356739"/>
            <a:ext cx="1141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Ежегодно, наиболее одарённые учащиеся, не завершив обучение                             по дополнительным образовательным программам школы,                                          поступают в профессиональные учебные заведения страны.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F9B1759-6CBC-7606-5172-3D7EC8FA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89409"/>
              </p:ext>
            </p:extLst>
          </p:nvPr>
        </p:nvGraphicFramePr>
        <p:xfrm>
          <a:off x="1100632" y="4840224"/>
          <a:ext cx="1096944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4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учебного заведения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 БОУ ВПО «Академия Русского балета имени А.Я. Вагановой»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7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4D78FAF-4FB4-2064-CF10-C7679D93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91B283-2D92-3B13-78E0-08BF1B860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135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D99580-1D22-F82F-4216-F8A5FB09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55" y="79496"/>
            <a:ext cx="10515600" cy="800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фестивалях,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различных статусов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4FDEA6-1802-2ECD-84EC-7C29BECE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422" y="1277957"/>
            <a:ext cx="11523643" cy="5100809"/>
          </a:xfrm>
        </p:spPr>
        <p:txBody>
          <a:bodyPr>
            <a:normAutofit/>
          </a:bodyPr>
          <a:lstStyle/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74877DC-8377-4BE8-7E1B-5A77E0375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55" y="868318"/>
            <a:ext cx="1297741" cy="17271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185DC9-F90C-F390-908F-5810046E7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2" y="2847802"/>
            <a:ext cx="2272993" cy="15116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EA7DA6-2151-2192-EAE6-32B73E14B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8" y="2844332"/>
            <a:ext cx="2326171" cy="14703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4CAD122-E3D0-FA0C-4FA6-14A62CA56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3" y="882703"/>
            <a:ext cx="1313689" cy="16970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38F11C-0BCF-3D2F-07EB-B63E62AE5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17" y="880110"/>
            <a:ext cx="1155963" cy="17271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577DA51-FE67-7E4A-F9EB-7DF759A04D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4" y="902002"/>
            <a:ext cx="1215535" cy="17153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A038B01-5A45-7C99-A6A7-3C5E32460D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77" y="909136"/>
            <a:ext cx="1264139" cy="16798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59E566C-4C72-8FCD-69C3-52893B8C6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13" y="900905"/>
            <a:ext cx="1247150" cy="16788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1EB4FFD-261E-7C99-4CEE-5409A297C1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78" y="902002"/>
            <a:ext cx="1210202" cy="1693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2569513-C2F5-0E46-87E5-C51CA34365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96" y="880110"/>
            <a:ext cx="1095251" cy="16800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86EAABA-7DF1-79A1-3D58-637A6514D5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10" y="880110"/>
            <a:ext cx="1272813" cy="173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5" y="2891205"/>
            <a:ext cx="2052660" cy="1492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5" y="4614785"/>
            <a:ext cx="1297741" cy="1784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15" y="4594893"/>
            <a:ext cx="1326667" cy="18245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57" y="4614785"/>
            <a:ext cx="1320889" cy="1816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55" y="4614785"/>
            <a:ext cx="1325171" cy="1822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37" y="4627944"/>
            <a:ext cx="1288614" cy="17722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78" y="4640031"/>
            <a:ext cx="1284136" cy="17660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13" y="4637889"/>
            <a:ext cx="1269672" cy="17461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1" y="4614785"/>
            <a:ext cx="1308027" cy="17989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6" y="2864238"/>
            <a:ext cx="2098473" cy="1525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13" y="2838099"/>
            <a:ext cx="2213969" cy="14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1281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D78FAF-4FB4-2064-CF10-C7679D93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91B283-2D92-3B13-78E0-08BF1B860111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" y="-695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D99580-1D22-F82F-4216-F8A5FB09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72" y="282170"/>
            <a:ext cx="10515600" cy="516553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Участие обучающихся в фестивалях, конкурсах различных статусов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9934" y="6479381"/>
            <a:ext cx="656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Международный конкурс «Гармония культур», </a:t>
            </a:r>
            <a:r>
              <a:rPr dirty="0" lang="ru-RU" sz="1400">
                <a:latin charset="0" panose="02020603050405020304" pitchFamily="18" typeface="Times New Roman"/>
              </a:rPr>
              <a:t>г. Казань</a:t>
            </a:r>
            <a:endParaRPr dirty="0" lang="ru-RU" sz="1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0" y="913247"/>
            <a:ext cx="2651393" cy="198854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76163" y="2978046"/>
            <a:ext cx="28837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I Международный детский 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балетный конкурс «Белый лебедь»,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</a:rPr>
              <a:t>г. Нижний Новгород</a:t>
            </a:r>
            <a:endParaRPr dirty="0" lang="ru-RU" sz="14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10" y="928710"/>
            <a:ext cx="2220807" cy="200919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175058" y="2944995"/>
            <a:ext cx="27873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Областной фестиваль-конкурс 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хореографического творчества 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«Хрустальный башмачок – 2025»,</a:t>
            </a:r>
          </a:p>
          <a:p>
            <a:pPr algn="ctr"/>
            <a:r>
              <a:rPr dirty="0" err="1" lang="ru-RU" sz="1400">
                <a:latin charset="0" panose="02020603050405020304" pitchFamily="18" typeface="Times New Roman"/>
              </a:rPr>
              <a:t>с.п</a:t>
            </a:r>
            <a:r>
              <a:rPr dirty="0" lang="ru-RU" sz="1400">
                <a:latin charset="0" panose="02020603050405020304" pitchFamily="18" typeface="Times New Roman"/>
              </a:rPr>
              <a:t>. </a:t>
            </a:r>
            <a:r>
              <a:rPr dirty="0" err="1" lang="ru-RU" sz="1400">
                <a:latin charset="0" panose="02020603050405020304" pitchFamily="18" typeface="Times New Roman"/>
              </a:rPr>
              <a:t>Черновский</a:t>
            </a:r>
            <a:endParaRPr dirty="0" lang="ru-RU" sz="1400"/>
          </a:p>
        </p:txBody>
      </p:sp>
      <p:sp>
        <p:nvSpPr>
          <p:cNvPr id="20" name="Прямоугольник 19"/>
          <p:cNvSpPr/>
          <p:nvPr/>
        </p:nvSpPr>
        <p:spPr>
          <a:xfrm>
            <a:off x="3226047" y="2870324"/>
            <a:ext cx="2857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20603050405020304" pitchFamily="18" typeface="Times New Roman"/>
              </a:rPr>
              <a:t>Международный фестиваль-конкурс детского, юношеского и взрослого творчества «Матрёшка»,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</a:rPr>
              <a:t>г. Тольятти</a:t>
            </a:r>
            <a:endParaRPr dirty="0" lang="ru-RU" sz="140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70" y="923254"/>
            <a:ext cx="2695654" cy="202174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962424" y="2901792"/>
            <a:ext cx="314374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Открытый областной конкурс 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детского и юношеского творчества 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«Доброе сердце» в рамках областного 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фестиваля «</a:t>
            </a:r>
            <a:r>
              <a:rPr dirty="0" err="1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Берегиня</a:t>
            </a:r>
            <a:r>
              <a:rPr dirty="0" lang="ru-RU" sz="1400">
                <a:latin charset="0" panose="02020603050405020304" pitchFamily="18" typeface="Times New Roman"/>
                <a:ea charset="0" panose="020F0502020204030204" pitchFamily="34" typeface="Calibri"/>
              </a:rPr>
              <a:t>»,</a:t>
            </a:r>
          </a:p>
          <a:p>
            <a:pPr algn="ctr"/>
            <a:r>
              <a:rPr dirty="0" lang="ru-RU" sz="1400">
                <a:latin charset="0" panose="02020603050405020304" pitchFamily="18" typeface="Times New Roman"/>
              </a:rPr>
              <a:t>г. Тольятти</a:t>
            </a:r>
            <a:endParaRPr dirty="0" lang="ru-RU" sz="14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31" y="4005288"/>
            <a:ext cx="3544848" cy="24872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52" y="4005288"/>
            <a:ext cx="4076536" cy="24124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57" l="35" r="97" t="104"/>
          <a:stretch/>
        </p:blipFill>
        <p:spPr>
          <a:xfrm>
            <a:off x="3137424" y="917306"/>
            <a:ext cx="3060110" cy="19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5949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D78FAF-4FB4-2064-CF10-C7679D93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91B283-2D92-3B13-78E0-08BF1B860111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D99580-1D22-F82F-4216-F8A5FB09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72" y="282170"/>
            <a:ext cx="10515600" cy="516553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Стипендиаты школы</a:t>
            </a:r>
            <a:endParaRPr b="1" dirty="0" lang="ru-RU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4FDEA6-1802-2ECD-84EC-7C29BECEB8E9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279614" y="1057771"/>
            <a:ext cx="5409862" cy="5100809"/>
          </a:xfrm>
        </p:spPr>
        <p:txBody>
          <a:bodyPr>
            <a:normAutofit/>
          </a:bodyPr>
          <a:lstStyle/>
          <a:p>
            <a:pPr algn="ctr" indent="450000">
              <a:lnSpc>
                <a:spcPct val="110000"/>
              </a:lnSpc>
            </a:pPr>
            <a:r>
              <a:rPr b="1"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Учащаяся Коновалова Виктория </a:t>
            </a:r>
          </a:p>
          <a:p>
            <a:pPr algn="ctr" indent="450000">
              <a:lnSpc>
                <a:spcPct val="110000"/>
              </a:lnSpc>
            </a:pPr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Призер Общероссийского конкурса </a:t>
            </a:r>
            <a:r>
              <a:rPr b="1"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«Молодые дарования России»</a:t>
            </a:r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- Всероссийской юношеской творческой олимпиады (с международным участием) </a:t>
            </a:r>
          </a:p>
          <a:p>
            <a:pPr algn="ctr" indent="450000">
              <a:lnSpc>
                <a:spcPct val="110000"/>
              </a:lnSpc>
            </a:pPr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Победитель конкурса на присуждение </a:t>
            </a:r>
            <a:r>
              <a:rPr b="1"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именных премий Губернатора </a:t>
            </a:r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Самарской области для одаренных детей и подростков в номинации «Художественное творчество» </a:t>
            </a:r>
          </a:p>
          <a:p>
            <a:pPr algn="ctr" indent="450000">
              <a:lnSpc>
                <a:spcPct val="110000"/>
              </a:lnSpc>
            </a:pPr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Победитель конкурса на присуждение </a:t>
            </a:r>
            <a:r>
              <a:rPr b="1"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Именной стипендии главы </a:t>
            </a:r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городского округа Тольятти в номинации «Культура и искусство»</a:t>
            </a:r>
          </a:p>
          <a:p>
            <a:pPr indent="450000">
              <a:lnSpc>
                <a:spcPct val="110000"/>
              </a:lnSpc>
            </a:pPr>
            <a:endParaRPr dirty="0" lang="ru-RU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indent="450000">
              <a:lnSpc>
                <a:spcPct val="110000"/>
              </a:lnSpc>
            </a:pPr>
            <a:endParaRPr dirty="0" lang="ru-RU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8"/>
          <a:stretch/>
        </p:blipFill>
        <p:spPr>
          <a:xfrm>
            <a:off x="517792" y="2061855"/>
            <a:ext cx="2622015" cy="3649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 t="136"/>
          <a:stretch/>
        </p:blipFill>
        <p:spPr>
          <a:xfrm>
            <a:off x="3355435" y="912619"/>
            <a:ext cx="1864776" cy="1943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35" y="5475988"/>
            <a:ext cx="1987746" cy="13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30" y="2970343"/>
            <a:ext cx="1775724" cy="24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EC1046-FF82-205E-91E4-D5A93636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AA6E3F-486B-2D23-04B2-0F41582BB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914"/>
            <a:ext cx="10515600" cy="59228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1" y="912230"/>
            <a:ext cx="3267388" cy="435651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 txBox="1">
            <a:spLocks/>
          </p:cNvSpPr>
          <p:nvPr/>
        </p:nvSpPr>
        <p:spPr>
          <a:xfrm>
            <a:off x="396281" y="5471091"/>
            <a:ext cx="3435347" cy="75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в школьной библиотеке – викторины,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лекции, беседы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95" y="912493"/>
            <a:ext cx="3267190" cy="435625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 txBox="1">
            <a:spLocks/>
          </p:cNvSpPr>
          <p:nvPr/>
        </p:nvSpPr>
        <p:spPr>
          <a:xfrm>
            <a:off x="4535288" y="5471091"/>
            <a:ext cx="3184794" cy="592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концерты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 txBox="1">
            <a:spLocks/>
          </p:cNvSpPr>
          <p:nvPr/>
        </p:nvSpPr>
        <p:spPr>
          <a:xfrm>
            <a:off x="8101782" y="5268746"/>
            <a:ext cx="3708517" cy="377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во Всероссийской акции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«Капля Жизни»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2" y="912230"/>
            <a:ext cx="2926887" cy="39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EC1046-FF82-205E-91E4-D5A93636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AA6E3F-486B-2D23-04B2-0F41582BB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914"/>
            <a:ext cx="10515600" cy="59228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 txBox="1">
            <a:spLocks/>
          </p:cNvSpPr>
          <p:nvPr/>
        </p:nvSpPr>
        <p:spPr>
          <a:xfrm>
            <a:off x="4125067" y="5248752"/>
            <a:ext cx="3435347" cy="969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школьная учебно-практическая конференция 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«Творчество. Развитие. Опыт»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92" y="866348"/>
            <a:ext cx="3316394" cy="437401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 txBox="1">
            <a:spLocks/>
          </p:cNvSpPr>
          <p:nvPr/>
        </p:nvSpPr>
        <p:spPr>
          <a:xfrm>
            <a:off x="7888336" y="4331152"/>
            <a:ext cx="3797146" cy="1257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уроки с учащимися подготовительного отделения, посвященные празднованию Дня Победы в Великой Отечественной войне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9" y="767195"/>
            <a:ext cx="2672968" cy="3563957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66A6C5D-9721-946F-6472-88AB2708F1E1}"/>
              </a:ext>
            </a:extLst>
          </p:cNvPr>
          <p:cNvSpPr txBox="1">
            <a:spLocks/>
          </p:cNvSpPr>
          <p:nvPr/>
        </p:nvSpPr>
        <p:spPr>
          <a:xfrm>
            <a:off x="189858" y="4923433"/>
            <a:ext cx="3435347" cy="969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в Школьном музее «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Майя»: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«Танцевальное искусство в годы Великой Отечественной войны»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3573" y="829450"/>
            <a:ext cx="4074449" cy="28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4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515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концертной деятельности,               образовательных и социальных проектах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" y="982878"/>
            <a:ext cx="3799825" cy="28498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767" y="3876182"/>
            <a:ext cx="3223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проект «Фестиваль в кубе», Парковый комплекс истории техники им. К.Г. Сахарова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02" y="2253949"/>
            <a:ext cx="2433350" cy="32444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94251" y="5565727"/>
            <a:ext cx="3599928" cy="122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русской национальной культуры «Русская берёзка», Набережная Автозаводского района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32" y="982878"/>
            <a:ext cx="4234669" cy="30270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997702" y="4175324"/>
            <a:ext cx="3599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Праздничный концерт в Парке культуры и отдыха Комсомольского района г.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Тольятти «Я – России солдат!»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4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34" y="594911"/>
            <a:ext cx="11225232" cy="1410160"/>
          </a:xfrm>
        </p:spPr>
        <p:txBody>
          <a:bodyPr>
            <a:normAutofit/>
          </a:bodyPr>
          <a:lstStyle/>
          <a:p>
            <a:pPr indent="450000" algn="ctr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образования детская хореографическая школа имени М.М. Плисецкой городского округа Тольятти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(МБУ ДО ДХШ им. М.М. Плисецкой)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02" y="2335577"/>
            <a:ext cx="11115064" cy="3999121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Видяхина Светлана Юрьевна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Заместитель директора школы: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Осипова Ирина Анатольевна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Фактический адрес: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Самарская область, город Тольятти, бульвар Королева, 1 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Тел./факс: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(8482)95-64-93</a:t>
            </a: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 учреждения: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школа-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плисецкой.рф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сети: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Вконтакте </a:t>
            </a:r>
            <a:r>
              <a:rPr lang="fr-F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https://vk.com/plisetskayamm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не имеет филиалов.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3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515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концертной деятельности,               образовательных и социальных проектах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26" y="1079579"/>
            <a:ext cx="3148298" cy="419773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01787" y="5732638"/>
            <a:ext cx="3955973" cy="80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гимнастическое шоу четырёхкратного Олимпийского чемпиона Алексея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«Легенды спорта. Наследие»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9" y="1180730"/>
            <a:ext cx="3470313" cy="260273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5814" y="4432630"/>
            <a:ext cx="3955973" cy="80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Губернский фестиваль народного творчества «Рожденные в сердце России», посвященный 80-й годовщине Победы в Великой Отечественной войне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14" y="1079579"/>
            <a:ext cx="3731293" cy="374511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325160" y="5240993"/>
            <a:ext cx="3955973" cy="80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Гала-концерт Областного Пушкинского фестиваля детского и юношеского творчества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«Руслан и Людмила»</a:t>
            </a:r>
          </a:p>
        </p:txBody>
      </p:sp>
    </p:spTree>
    <p:extLst>
      <p:ext uri="{BB962C8B-B14F-4D97-AF65-F5344CB8AC3E}">
        <p14:creationId xmlns:p14="http://schemas.microsoft.com/office/powerpoint/2010/main" val="1200765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515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концертной деятельности,               образовательных и социальных проектах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69" y="1301988"/>
            <a:ext cx="3769714" cy="4971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1" y="2069659"/>
            <a:ext cx="3762652" cy="28219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08443" y="1958168"/>
            <a:ext cx="3955973" cy="2749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профильные смены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«Народно-сценический танец – 8, 9»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региональный центр для одаренных детей «Вега»</a:t>
            </a:r>
          </a:p>
        </p:txBody>
      </p:sp>
    </p:spTree>
    <p:extLst>
      <p:ext uri="{BB962C8B-B14F-4D97-AF65-F5344CB8AC3E}">
        <p14:creationId xmlns:p14="http://schemas.microsoft.com/office/powerpoint/2010/main" val="347227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52AB2F2-F2F0-B777-0E19-6220D7BF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50FC02-48B2-DBD8-2FAA-9817641E4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F1C424-E876-D1F5-A31B-617EB1C8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72451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школы к 100-летию со Дня рождения Майи Плисецкой «ЛЕГЕНДА РУССКОГО БАЛЕТА»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4" y="1840116"/>
            <a:ext cx="3337356" cy="4401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05" y="1840116"/>
            <a:ext cx="3261856" cy="4302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9" y="1153265"/>
            <a:ext cx="2801261" cy="41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42" y="330768"/>
            <a:ext cx="10515600" cy="657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983" y="1316182"/>
            <a:ext cx="10924033" cy="4532724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 useBgFill="1">
        <p:nvSpPr>
          <p:cNvPr id="6" name="Свиток: горизонтальный 5">
            <a:extLst>
              <a:ext uri="{FF2B5EF4-FFF2-40B4-BE49-F238E27FC236}">
                <a16:creationId xmlns="" xmlns:a16="http://schemas.microsoft.com/office/drawing/2014/main" id="{1D32385E-04B0-08FB-27C9-F18C3A335225}"/>
              </a:ext>
            </a:extLst>
          </p:cNvPr>
          <p:cNvSpPr/>
          <p:nvPr/>
        </p:nvSpPr>
        <p:spPr>
          <a:xfrm>
            <a:off x="3355828" y="1244795"/>
            <a:ext cx="2590800" cy="19257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«Колледж технического и художественного образования»</a:t>
            </a:r>
            <a:endParaRPr lang="ru-RU" dirty="0"/>
          </a:p>
        </p:txBody>
      </p:sp>
      <p:sp useBgFill="1"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5C1F69A1-E33E-9859-64E6-5B0E5BDE2F87}"/>
              </a:ext>
            </a:extLst>
          </p:cNvPr>
          <p:cNvSpPr/>
          <p:nvPr/>
        </p:nvSpPr>
        <p:spPr>
          <a:xfrm>
            <a:off x="3355828" y="3342046"/>
            <a:ext cx="2103138" cy="161759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д/с № 198 «Вишенка»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 useBgFill="1">
        <p:nvSpPr>
          <p:cNvPr id="8" name="Свиток: горизонтальный 7">
            <a:extLst>
              <a:ext uri="{FF2B5EF4-FFF2-40B4-BE49-F238E27FC236}">
                <a16:creationId xmlns="" xmlns:a16="http://schemas.microsoft.com/office/drawing/2014/main" id="{E34CBD9F-DEA0-344D-280D-CDAB5599D32D}"/>
              </a:ext>
            </a:extLst>
          </p:cNvPr>
          <p:cNvSpPr/>
          <p:nvPr/>
        </p:nvSpPr>
        <p:spPr>
          <a:xfrm>
            <a:off x="461942" y="3278366"/>
            <a:ext cx="2590800" cy="18164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МБОУДО «Дворец детского и юношеского творчества»</a:t>
            </a:r>
          </a:p>
        </p:txBody>
      </p:sp>
      <p:sp useBgFill="1">
        <p:nvSpPr>
          <p:cNvPr id="9" name="Свиток: горизонтальный 8">
            <a:extLst>
              <a:ext uri="{FF2B5EF4-FFF2-40B4-BE49-F238E27FC236}">
                <a16:creationId xmlns="" xmlns:a16="http://schemas.microsoft.com/office/drawing/2014/main" id="{A1BF3665-FC7B-FEBC-9C4E-36DA5F587295}"/>
              </a:ext>
            </a:extLst>
          </p:cNvPr>
          <p:cNvSpPr/>
          <p:nvPr/>
        </p:nvSpPr>
        <p:spPr>
          <a:xfrm>
            <a:off x="6347525" y="1244795"/>
            <a:ext cx="2590800" cy="187446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Парковый комплекс истории техники им. К.Г. Сахарова</a:t>
            </a:r>
            <a:endParaRPr lang="ru-RU" dirty="0"/>
          </a:p>
        </p:txBody>
      </p:sp>
      <p:sp useBgFill="1">
        <p:nvSpPr>
          <p:cNvPr id="10" name="Свиток: горизонтальный 9">
            <a:extLst>
              <a:ext uri="{FF2B5EF4-FFF2-40B4-BE49-F238E27FC236}">
                <a16:creationId xmlns="" xmlns:a16="http://schemas.microsoft.com/office/drawing/2014/main" id="{0027C532-0127-F61A-D97D-B4C4F82E588C}"/>
              </a:ext>
            </a:extLst>
          </p:cNvPr>
          <p:cNvSpPr/>
          <p:nvPr/>
        </p:nvSpPr>
        <p:spPr>
          <a:xfrm>
            <a:off x="3596369" y="4983873"/>
            <a:ext cx="6564655" cy="181648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чредители Пушкинского Фестиваля Детского и юношеского творчества «Руслан и Людмила»: АНО «Культурно-развивающий центр «НООСФЕРА», Тольяттинское отделение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«Союз художников России». </a:t>
            </a:r>
            <a:endParaRPr lang="ru-RU" dirty="0"/>
          </a:p>
        </p:txBody>
      </p:sp>
      <p:sp useBgFill="1">
        <p:nvSpPr>
          <p:cNvPr id="12" name="Свиток: горизонтальный 11">
            <a:extLst>
              <a:ext uri="{FF2B5EF4-FFF2-40B4-BE49-F238E27FC236}">
                <a16:creationId xmlns="" xmlns:a16="http://schemas.microsoft.com/office/drawing/2014/main" id="{FDD4C5FB-89D4-262F-1759-B6FA969C99D2}"/>
              </a:ext>
            </a:extLst>
          </p:cNvPr>
          <p:cNvSpPr/>
          <p:nvPr/>
        </p:nvSpPr>
        <p:spPr>
          <a:xfrm>
            <a:off x="8938325" y="3124179"/>
            <a:ext cx="3046383" cy="181647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«Тольяттинский государственный университет»</a:t>
            </a:r>
          </a:p>
        </p:txBody>
      </p:sp>
      <p:sp useBgFill="1">
        <p:nvSpPr>
          <p:cNvPr id="13" name="Свиток: горизонтальный 12">
            <a:extLst>
              <a:ext uri="{FF2B5EF4-FFF2-40B4-BE49-F238E27FC236}">
                <a16:creationId xmlns="" xmlns:a16="http://schemas.microsoft.com/office/drawing/2014/main" id="{88B6060C-0FC2-6D0D-1D20-929C72631245}"/>
              </a:ext>
            </a:extLst>
          </p:cNvPr>
          <p:cNvSpPr/>
          <p:nvPr/>
        </p:nvSpPr>
        <p:spPr>
          <a:xfrm>
            <a:off x="5624318" y="3265841"/>
            <a:ext cx="3082821" cy="171157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«Межпоселенческий дом культуры» м.р. Ставропольский</a:t>
            </a:r>
          </a:p>
        </p:txBody>
      </p:sp>
      <p:sp useBgFill="1">
        <p:nvSpPr>
          <p:cNvPr id="15" name="Свиток: горизонтальный 14">
            <a:extLst>
              <a:ext uri="{FF2B5EF4-FFF2-40B4-BE49-F238E27FC236}">
                <a16:creationId xmlns="" xmlns:a16="http://schemas.microsoft.com/office/drawing/2014/main" id="{7857CBB9-6528-3F7A-E52A-943A2CFE0A3D}"/>
              </a:ext>
            </a:extLst>
          </p:cNvPr>
          <p:cNvSpPr/>
          <p:nvPr/>
        </p:nvSpPr>
        <p:spPr>
          <a:xfrm>
            <a:off x="9171410" y="962403"/>
            <a:ext cx="2848109" cy="219665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МБУК «Библиотеки Тольятти» - Библиотечно-сервисный центр № 13 </a:t>
            </a:r>
          </a:p>
        </p:txBody>
      </p:sp>
      <p:sp useBgFill="1">
        <p:nvSpPr>
          <p:cNvPr id="14" name="Свиток: горизонтальный 5">
            <a:extLst>
              <a:ext uri="{FF2B5EF4-FFF2-40B4-BE49-F238E27FC236}">
                <a16:creationId xmlns="" xmlns:a16="http://schemas.microsoft.com/office/drawing/2014/main" id="{1D32385E-04B0-08FB-27C9-F18C3A335225}"/>
              </a:ext>
            </a:extLst>
          </p:cNvPr>
          <p:cNvSpPr/>
          <p:nvPr/>
        </p:nvSpPr>
        <p:spPr>
          <a:xfrm>
            <a:off x="481811" y="5073355"/>
            <a:ext cx="2428971" cy="17020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МБУДО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СШОР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10 «Олимп» </a:t>
            </a:r>
            <a:endParaRPr lang="ru-RU" dirty="0"/>
          </a:p>
        </p:txBody>
      </p:sp>
      <p:sp useBgFill="1">
        <p:nvSpPr>
          <p:cNvPr id="16" name="Свиток: горизонтальный 5">
            <a:extLst>
              <a:ext uri="{FF2B5EF4-FFF2-40B4-BE49-F238E27FC236}">
                <a16:creationId xmlns="" xmlns:a16="http://schemas.microsoft.com/office/drawing/2014/main" id="{1D32385E-04B0-08FB-27C9-F18C3A335225}"/>
              </a:ext>
            </a:extLst>
          </p:cNvPr>
          <p:cNvSpPr/>
          <p:nvPr/>
        </p:nvSpPr>
        <p:spPr>
          <a:xfrm>
            <a:off x="400897" y="1334383"/>
            <a:ext cx="2590800" cy="19257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«Тольяттинский колледж искусств им. Р.К. Щедрина»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83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220" y="401659"/>
            <a:ext cx="11428164" cy="2369541"/>
          </a:xfrm>
        </p:spPr>
        <p:txBody>
          <a:bodyPr>
            <a:normAutofit fontScale="62500" lnSpcReduction="20000"/>
          </a:bodyPr>
          <a:lstStyle/>
          <a:p>
            <a:pPr indent="62230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размещается в 2-х этажном здании общей площадью 2424,8 м².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для занятий хореографическими дисциплинами – 10.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для занятий теоретическими дисциплинами – 1.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Репетиционный зал – 1.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Костюмерная: 1008 комплектов костюмов, 115 единиц реквизита. 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Библиотека: 2100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 учебной, художественной, справочной литературы, периодические издания.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материально-техническое состояние учреждения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удовлетворительное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6684AB0-FAA4-2C80-2591-891E2B25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97" y="2771200"/>
            <a:ext cx="5197858" cy="39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3" y="2470599"/>
            <a:ext cx="5523122" cy="3106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6549" y="778699"/>
            <a:ext cx="101909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музей, посвящённый великой балерине Майе Михайловне Плисецкой.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 хранятся сценические костюмы балерины, репетиционная одежда, несколько пар пуантов с личной подписью Майи Плисецкой, веера, предметы декоративной косметики, личные вещи, платье, шарф и сандалии, в которых Майя Михайловна исполняла партию Айседоры Дункан из балета «Айседора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3" y="2470599"/>
            <a:ext cx="5523123" cy="31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564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F380B4-25CC-7A9C-5CC4-535B8F939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C99678-EB81-1AA1-F752-9F0417762D43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ADC3D0-E928-826D-2BB9-9336E0B617E6}"/>
              </a:ext>
            </a:extLst>
          </p:cNvPr>
          <p:cNvSpPr txBox="1"/>
          <p:nvPr/>
        </p:nvSpPr>
        <p:spPr>
          <a:xfrm>
            <a:off x="290944" y="420093"/>
            <a:ext cx="11637819" cy="180049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buNone/>
            </a:pPr>
            <a:r>
              <a:rPr b="1" dirty="0" lang="ru-RU" sz="25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В 202</a:t>
            </a:r>
            <a:r>
              <a:rPr b="1" dirty="0" lang="ru-RU" sz="2500">
                <a:latin charset="0" panose="02020603050405020304" pitchFamily="18" typeface="Times New Roman"/>
                <a:ea charset="0" panose="020F0502020204030204" pitchFamily="34" typeface="Calibri"/>
              </a:rPr>
              <a:t>5</a:t>
            </a:r>
            <a:r>
              <a:rPr b="1" dirty="0" lang="ru-RU" sz="25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 году в МБУ ДО ДХШ им. М.М. Плисецкой </a:t>
            </a:r>
          </a:p>
          <a:p>
            <a:pPr algn="ctr">
              <a:buNone/>
            </a:pPr>
            <a:r>
              <a:rPr b="1" dirty="0" lang="ru-RU" sz="25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проведены следующие виды работ:</a:t>
            </a:r>
          </a:p>
          <a:p>
            <a:pPr algn="ctr">
              <a:buNone/>
            </a:pPr>
            <a:endParaRPr b="1" dirty="0" lang="ru-RU" sz="14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>
              <a:tabLst>
                <a:tab algn="l" pos="630555"/>
              </a:tabLst>
            </a:pPr>
            <a:r>
              <a:rPr dirty="0" lang="ru-RU" sz="23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Установка в здании школы пластиковых окон с защитной бронепленкой</a:t>
            </a:r>
            <a:endParaRPr dirty="0" lang="ru-RU" sz="23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lvl="0">
              <a:tabLst>
                <a:tab algn="l" pos="263525"/>
                <a:tab algn="l" pos="360363"/>
              </a:tabLst>
            </a:pPr>
            <a:endParaRPr dirty="0" lang="ru-RU" sz="24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03D1C6-572F-AA00-5750-E4433FE6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1" l="-1" r="-12290" t="-5750"/>
          <a:stretch>
            <a:fillRect/>
          </a:stretch>
        </p:blipFill>
        <p:spPr>
          <a:xfrm>
            <a:off x="928675" y="4407276"/>
            <a:ext cx="4657087" cy="23206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50F81D-D947-2691-3467-99CA44013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511" y="2776736"/>
            <a:ext cx="2736281" cy="3023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DEEFD0-5C3E-D7DF-1759-81756D2ABDBA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28" y="2181753"/>
            <a:ext cx="3103417" cy="45883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9962F4-660D-A77D-440B-E6FB76BC51ED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>
            <a:fillRect/>
          </a:stretch>
        </p:blipFill>
        <p:spPr>
          <a:xfrm rot="10800000">
            <a:off x="928676" y="1968051"/>
            <a:ext cx="4229020" cy="23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853A0C5-18FA-CA3B-1088-35B1A3BD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1B9997-2103-CC48-5C9C-5764D752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0857DF-6957-D3B6-3A65-029DEEE2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58" y="1075676"/>
            <a:ext cx="2985827" cy="2353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FD6EBE-A244-E94A-7D55-49065AA7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418" y="3827874"/>
            <a:ext cx="2031393" cy="2594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06E7FF-2ACB-B54F-8CBD-5C7B87969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3827874"/>
            <a:ext cx="1778644" cy="2594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473" y="122340"/>
            <a:ext cx="10730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42913" algn="l"/>
                <a:tab pos="63023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Ремонтные работы по замене покрытия пола в хореографическом зале № 9</a:t>
            </a:r>
          </a:p>
          <a:p>
            <a:pPr lvl="0" algn="ctr">
              <a:tabLst>
                <a:tab pos="442913" algn="l"/>
                <a:tab pos="63023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раздевалке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06" y="1009521"/>
            <a:ext cx="4406362" cy="3317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54" y="953337"/>
            <a:ext cx="2540360" cy="3373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74" y="4418452"/>
            <a:ext cx="3799760" cy="23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D549122-BEDF-B72F-CD08-CE8658F2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953E2D-7FDF-D7C7-5706-3543681E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7F4952-EDFD-5713-8789-2E8923A1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3" y="1238918"/>
            <a:ext cx="5731652" cy="3411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11" y="2944856"/>
            <a:ext cx="6118833" cy="34060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1843" y="388627"/>
            <a:ext cx="740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стен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хореографического зала № 3</a:t>
            </a:r>
          </a:p>
        </p:txBody>
      </p:sp>
    </p:spTree>
    <p:extLst>
      <p:ext uri="{BB962C8B-B14F-4D97-AF65-F5344CB8AC3E}">
        <p14:creationId xmlns:p14="http://schemas.microsoft.com/office/powerpoint/2010/main" val="1260940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E3E9486-CEE4-BEC1-A2B4-363473BA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B40791-9C58-E19C-CA51-EF9E1DBB5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8A2307B-753C-1F68-BD8E-2CBD8AC05A68}"/>
              </a:ext>
            </a:extLst>
          </p:cNvPr>
          <p:cNvSpPr/>
          <p:nvPr/>
        </p:nvSpPr>
        <p:spPr>
          <a:xfrm>
            <a:off x="2701844" y="388627"/>
            <a:ext cx="6899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стен и потолка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санузла хореографического зала №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A46BD8-1A5F-4600-B9E0-6A9AF1292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" y="1937597"/>
            <a:ext cx="5280660" cy="4202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1778E1-D549-16FB-83FF-2275F09857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3" y="1398480"/>
            <a:ext cx="4409077" cy="52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88" y="605928"/>
            <a:ext cx="10471458" cy="23796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является муниципальное образование –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Тольятти.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полномочия учредителя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имени муниципального образования осуществляет администрация городского округа Тольятти.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находится в ведомственном подчинении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департамента культуры администрации городского округа Тольятти.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732" y="3404212"/>
            <a:ext cx="10879080" cy="2872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осуществляет образовательную деятельность на основании: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Устава, утвержденного распоряжением заместителя главы городского округа Тольятти от 16.05.2019 № 3410-р/3;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от 9 сентября 2015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5940 (серия 63Л01 № 0001530), выданной Министерством образования и науки Самарской области, действует бессрочно.</a:t>
            </a:r>
          </a:p>
        </p:txBody>
      </p:sp>
    </p:spTree>
    <p:extLst>
      <p:ext uri="{BB962C8B-B14F-4D97-AF65-F5344CB8AC3E}">
        <p14:creationId xmlns:p14="http://schemas.microsoft.com/office/powerpoint/2010/main" val="4280746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D549122-BEDF-B72F-CD08-CE8658F2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953E2D-7FDF-D7C7-5706-3543681E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1844" y="388627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стен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теоретического зала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75" y="958467"/>
            <a:ext cx="5355971" cy="3163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71" y="4188990"/>
            <a:ext cx="3946809" cy="2602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6E87307-7ACD-1A2E-53AF-59FEB3640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873" y="1425536"/>
            <a:ext cx="3699164" cy="2765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9263E27-153F-9FD2-79A4-4DB5522E0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2126" y="3707037"/>
            <a:ext cx="3348983" cy="26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57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D549122-BEDF-B72F-CD08-CE8658F2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953E2D-7FDF-D7C7-5706-3543681E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1844" y="388627"/>
            <a:ext cx="6488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Текущий ремонт системы электроосвещения с заменой светильников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97" y="1310795"/>
            <a:ext cx="3952753" cy="5249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D849ED-78B4-9140-16B3-1C012DB1A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0" y="1893725"/>
            <a:ext cx="4571999" cy="3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1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D549122-BEDF-B72F-CD08-CE8658F2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953E2D-7FDF-D7C7-5706-3543681E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690764" y="418456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питьевого фонтанчика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3" y="943089"/>
            <a:ext cx="2916695" cy="382792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43934" y="418457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жалюзи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00" y="943089"/>
            <a:ext cx="3464941" cy="24859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68" y="880122"/>
            <a:ext cx="3385228" cy="2548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26" y="4152547"/>
            <a:ext cx="3602720" cy="23443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41419" y="3638227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радиатора в коридоре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15028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012AAE-1E96-853A-2786-BC904C6E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D33829-0053-0D47-906D-0852978CC334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7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CC36364-250D-7F88-AC71-21841BA2DE3E}"/>
              </a:ext>
            </a:extLst>
          </p:cNvPr>
          <p:cNvSpPr/>
          <p:nvPr/>
        </p:nvSpPr>
        <p:spPr>
          <a:xfrm>
            <a:off x="0" y="1823146"/>
            <a:ext cx="64889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tabLst>
                <a:tab algn="l" pos="630555"/>
              </a:tabLst>
              <a:defRPr/>
            </a:pPr>
            <a:r>
              <a:rPr b="1" dirty="0" lang="ru-RU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Проведены работы</a:t>
            </a:r>
            <a:r>
              <a:rPr b="1" dirty="0" lang="ru-RU" smtClean="0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:</a:t>
            </a:r>
          </a:p>
          <a:p>
            <a:pPr algn="ctr" indent="-342900" marL="342900">
              <a:buFontTx/>
              <a:buChar char="-"/>
              <a:tabLst>
                <a:tab algn="l" pos="630555"/>
              </a:tabLst>
              <a:defRPr/>
            </a:pPr>
            <a:r>
              <a:rPr dirty="0" lang="ru-RU" smtClean="0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по </a:t>
            </a:r>
            <a:r>
              <a:rPr dirty="0" lang="ru-RU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обследованию </a:t>
            </a:r>
            <a:r>
              <a:rPr dirty="0" lang="ru-RU" smtClean="0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здания;</a:t>
            </a:r>
          </a:p>
          <a:p>
            <a:pPr algn="ctr" indent="-342900" marL="342900">
              <a:buFontTx/>
              <a:buChar char="-"/>
              <a:tabLst>
                <a:tab algn="l" pos="630555"/>
              </a:tabLst>
              <a:defRPr/>
            </a:pPr>
            <a:r>
              <a:rPr dirty="0" lang="ru-RU" smtClean="0" sz="2400">
                <a:latin charset="0" panose="02020603050405020304" pitchFamily="18" typeface="Times New Roman"/>
                <a:ea charset="0" panose="02020603050405020304" pitchFamily="18" typeface="Times New Roman"/>
              </a:rPr>
              <a:t>разработка </a:t>
            </a: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проектно-сметной </a:t>
            </a:r>
            <a:r>
              <a:rPr dirty="0" lang="ru-RU" smtClean="0" sz="2400">
                <a:latin charset="0" panose="02020603050405020304" pitchFamily="18" typeface="Times New Roman"/>
                <a:ea charset="0" panose="02020603050405020304" pitchFamily="18" typeface="Times New Roman"/>
              </a:rPr>
              <a:t>документации на монтаж средств системы охранной сигнализации, </a:t>
            </a: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на ремонт автоматической пожарной сигнализации и системы оповещения и управления эвакуацией.</a:t>
            </a:r>
          </a:p>
          <a:p>
            <a:pPr algn="ctr" indent="-342900" marL="342900">
              <a:buFontTx/>
              <a:buChar char="-"/>
              <a:tabLst>
                <a:tab algn="l" pos="630555"/>
              </a:tabLst>
              <a:defRPr/>
            </a:pPr>
            <a:endParaRPr dirty="0" lang="ru-RU" sz="2400">
              <a:solidFill>
                <a:prstClr val="black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>
              <a:tabLst>
                <a:tab algn="l" pos="630555"/>
              </a:tabLst>
              <a:defRPr/>
            </a:pPr>
            <a:endParaRPr b="1" dirty="0" lang="ru-RU" sz="2400">
              <a:solidFill>
                <a:prstClr val="black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>
              <a:tabLst>
                <a:tab algn="l" pos="630555"/>
              </a:tabLst>
              <a:defRPr/>
            </a:pPr>
            <a:endParaRPr b="1" dirty="0" lang="ru-RU" sz="2400">
              <a:solidFill>
                <a:prstClr val="black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8D6045-95D7-696B-9717-F9598679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" t="82"/>
          <a:stretch>
            <a:fillRect/>
          </a:stretch>
        </p:blipFill>
        <p:spPr>
          <a:xfrm>
            <a:off x="6863508" y="778828"/>
            <a:ext cx="4044690" cy="530034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116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31CC690-FF7E-7E26-4353-6DBF2817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2754CB-0CB3-8E5A-470A-91AF06AB6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22FB106-D2ED-2F01-9526-A39D923E4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1" y="883579"/>
            <a:ext cx="2364509" cy="3809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ED7D473-8484-E53A-12B9-4BD402750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991" y="2449750"/>
            <a:ext cx="2930878" cy="3809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CCA1073-5154-5D08-3615-01CBBDD5A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110" y="1010262"/>
            <a:ext cx="2827663" cy="38707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7575559-AFE8-84EB-DB05-C122DF580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014" y="2449750"/>
            <a:ext cx="2990270" cy="3879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1533" y="421914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Обрезка деревьев на территории школы</a:t>
            </a:r>
          </a:p>
        </p:txBody>
      </p:sp>
    </p:spTree>
    <p:extLst>
      <p:ext uri="{BB962C8B-B14F-4D97-AF65-F5344CB8AC3E}">
        <p14:creationId xmlns:p14="http://schemas.microsoft.com/office/powerpoint/2010/main" val="129405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1EE9AB0-580F-1DA5-FFA5-B1E2CAE5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048C8E-61E2-DCDC-BC35-A40322D88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F40A3A-12F1-23A2-0255-DB9021C1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88" y="1656491"/>
            <a:ext cx="3176588" cy="4578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D1F7CE6-D5F2-0DF6-D2B2-4D87FB35D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128" y="1656491"/>
            <a:ext cx="4009138" cy="4578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8455" y="564495"/>
            <a:ext cx="7389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Вывоз автомобильных покрышек с территории школы</a:t>
            </a:r>
          </a:p>
        </p:txBody>
      </p:sp>
    </p:spTree>
    <p:extLst>
      <p:ext uri="{BB962C8B-B14F-4D97-AF65-F5344CB8AC3E}">
        <p14:creationId xmlns:p14="http://schemas.microsoft.com/office/powerpoint/2010/main" val="3689099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F84A97-D4A9-282F-675E-55137ECF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C34F96-70BC-BE00-A38F-D125DA154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1845F-A825-109C-C96D-4DD7C0C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71" y="334946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4E8F08-D7F0-8AA5-B7B0-9D9AA902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78" y="1233889"/>
            <a:ext cx="11523643" cy="4913524"/>
          </a:xfrm>
        </p:spPr>
        <p:txBody>
          <a:bodyPr>
            <a:norm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" y="3473068"/>
            <a:ext cx="2975214" cy="2240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60" y="3457331"/>
            <a:ext cx="3245709" cy="2443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32" y="2735434"/>
            <a:ext cx="3698497" cy="27847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71627" y="1233889"/>
            <a:ext cx="841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Оформление прозрачным пластиком раритетных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фотографий сценических работ – фрагментов из балетов                с участием Майи Михайловны Плисецкой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85195149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549122-BEDF-B72F-CD08-CE8658F2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953E2D-7FDF-D7C7-5706-3543681E8868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4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1844" y="388627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tabLst>
                <a:tab algn="l" pos="630555"/>
              </a:tabLst>
              <a:defRPr/>
            </a:pPr>
            <a:r>
              <a:rPr b="1" dirty="0" lang="ru-RU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Обновление школьной мебели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" y="1236651"/>
            <a:ext cx="2615460" cy="1969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40" y="1223559"/>
            <a:ext cx="2632849" cy="1982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20" y="1168145"/>
            <a:ext cx="2632849" cy="1982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6900" y="1141999"/>
            <a:ext cx="2615461" cy="1969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"/>
          <a:stretch/>
        </p:blipFill>
        <p:spPr>
          <a:xfrm>
            <a:off x="3227940" y="3579206"/>
            <a:ext cx="5352412" cy="29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49961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549122-BEDF-B72F-CD08-CE8658F2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953E2D-7FDF-D7C7-5706-3543681E8868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1844" y="388627"/>
            <a:ext cx="648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tabLst>
                <a:tab algn="l" pos="630555"/>
              </a:tabLst>
              <a:defRPr/>
            </a:pPr>
            <a:r>
              <a:rPr b="1" dirty="0" lang="ru-RU" smtClean="0" sz="2400">
                <a:solidFill>
                  <a:prstClr val="black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Пополнение фонда костюмерной школы </a:t>
            </a:r>
            <a:endParaRPr b="1" dirty="0" lang="ru-RU" sz="2400">
              <a:solidFill>
                <a:prstClr val="black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t="102"/>
          <a:stretch/>
        </p:blipFill>
        <p:spPr>
          <a:xfrm>
            <a:off x="346318" y="1375349"/>
            <a:ext cx="3515808" cy="18525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17" y="1366718"/>
            <a:ext cx="2996588" cy="19969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87" y="1422517"/>
            <a:ext cx="3892331" cy="1885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" l="4" r="40" t="58"/>
          <a:stretch/>
        </p:blipFill>
        <p:spPr>
          <a:xfrm>
            <a:off x="591165" y="4038446"/>
            <a:ext cx="8505022" cy="2280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52" y="3520940"/>
            <a:ext cx="2111633" cy="28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0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84" y="588218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517" y="1247509"/>
            <a:ext cx="10537152" cy="4915894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Замена уличных светильников на кровле здания.</a:t>
            </a: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Текущий ремонт санузлов хореографических залов № 1, 2, 3, 10а, 11.</a:t>
            </a: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Замена дверей эвакуационных выходов.</a:t>
            </a: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Монтаж средств системы охранной сигнализации.</a:t>
            </a:r>
          </a:p>
          <a:p>
            <a:pPr algn="just">
              <a:buNone/>
              <a:tabLst>
                <a:tab pos="450215" algn="l"/>
                <a:tab pos="630555" algn="l"/>
              </a:tabLst>
            </a:pPr>
            <a:endParaRPr lang="ru-RU" sz="2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tabLst>
                <a:tab pos="630555" algn="l"/>
              </a:tabLs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0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52540"/>
            <a:ext cx="10515600" cy="804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 учреждении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985" y="1509311"/>
            <a:ext cx="10515600" cy="4792337"/>
          </a:xfrm>
        </p:spPr>
        <p:txBody>
          <a:bodyPr>
            <a:normAutofit fontScale="92500" lnSpcReduction="10000"/>
          </a:bodyPr>
          <a:lstStyle/>
          <a:p>
            <a:pPr indent="450000"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МБУ ДО ДХШ им. М.М. Плисецкой осуществляется на основе сочетания принципов единоначалия и коллегиальности.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Единоличным исполнительным органом учреждения является Директор.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Коллегиальными органами управления учреждением являются: 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Общее собрание работников учреждения. 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Педагогический совет.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Родительский комитет школы.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функционирует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организация. 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работает по согласованному и утвержденному плану работы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3625249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40395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818" y="1090670"/>
            <a:ext cx="11776363" cy="566147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тематических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внутришкольных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концертов.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в школьном музее «AVE Майя» и библиотеке тематических мероприятий на основе календаря знаменательных дат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событий.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III школьной учебно-практической конференции «Творчество. Развитие. Опыт».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отчетных концертов на площадках города:</a:t>
            </a: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«Поверь в мечту!», посвященного 20-летию Образцового хореографического ансамбля «Майя» (МАУ «КЦ «Автоград»);</a:t>
            </a:r>
          </a:p>
          <a:p>
            <a:pPr marL="342900" indent="-342900" algn="just">
              <a:buFontTx/>
              <a:buChar char="-"/>
              <a:tabLst>
                <a:tab pos="450215" algn="l"/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«Пусть всегда будет ТАНЕЦ!» (ГАПОУ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КТиХО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342900" indent="-342900" algn="just">
              <a:buFontTx/>
              <a:buChar char="-"/>
              <a:tabLst>
                <a:tab pos="450215" algn="l"/>
                <a:tab pos="63055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«Волшебный мир танца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(МАУ «КЦ «Автоград»).</a:t>
            </a: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Участие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конкурсах-фестивалях хореографического искусства, конкурсах профессионального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мастерства различного уровня.</a:t>
            </a:r>
          </a:p>
          <a:p>
            <a:pPr algn="just">
              <a:tabLst>
                <a:tab pos="450215" algn="l"/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Участие в XI Губернском фестивале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самодеятельного народного творчества «Рожденные в сердце России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 algn="just">
              <a:lnSpc>
                <a:spcPct val="110000"/>
              </a:lnSpc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52540"/>
            <a:ext cx="10515600" cy="804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984" y="1366092"/>
            <a:ext cx="10515600" cy="5023691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обучающихся по образовательным программам в учреждении составляет 298 человек (в том числе по договорам об оказании платных образовательных услуг).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муниципальному заданию, количество обучающихся в 2025 году составило 190 человек: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09830"/>
              </p:ext>
            </p:extLst>
          </p:nvPr>
        </p:nvGraphicFramePr>
        <p:xfrm>
          <a:off x="919985" y="3332052"/>
          <a:ext cx="105155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7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программа в области хореографического искусства «Хореографическое творчество»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человек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общеразвивающая программа в области хореографического искусства «Основы хореографического искусства»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/>
                    </a:p>
                    <a:p>
                      <a:pPr algn="ctr"/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3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4" y="192796"/>
            <a:ext cx="10515600" cy="4957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реализовывалось 13 образовательных программ: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56222"/>
              </p:ext>
            </p:extLst>
          </p:nvPr>
        </p:nvGraphicFramePr>
        <p:xfrm>
          <a:off x="609600" y="709128"/>
          <a:ext cx="10662416" cy="553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7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5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30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общеобразовательная  программа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хореографического искусства «Хореографическое творчество»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0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программа в области хореографического искусства                        «Основы хореографического искусства»  I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образовательные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«Детская хореография»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раннего эстетического 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 области хореографического искусства для детей дошкольного возраста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раннего развития «Радость»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«Хореография для взрослых»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163928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«Хореографический ансамбль» (для учащихся 6 – 10 лет)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«Хореографический ансамбль» (для учащихся 11 – 16 лет)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игры на музыкальном инструменте (фортепиано)» I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игры на музыкальном инструменте (фортепиано)» II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игры на музыкальном инструменте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(фортепиано)» 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ансамбль танца «Карамельки»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2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557" y="122655"/>
            <a:ext cx="10515600" cy="672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кадровом составе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88063"/>
              </p:ext>
            </p:extLst>
          </p:nvPr>
        </p:nvGraphicFramePr>
        <p:xfrm>
          <a:off x="415290" y="1053316"/>
          <a:ext cx="10892420" cy="237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286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5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642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Административно-хозяйственные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090985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 хореографических дисциплин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Концертмейстеры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3135695"/>
                  </a:ext>
                </a:extLst>
              </a:tr>
              <a:tr h="32034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 музыкально-теоретических дисциплин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BB6C3B-63B6-A86B-63E6-092D610308CD}"/>
              </a:ext>
            </a:extLst>
          </p:cNvPr>
          <p:cNvSpPr txBox="1"/>
          <p:nvPr/>
        </p:nvSpPr>
        <p:spPr>
          <a:xfrm>
            <a:off x="415290" y="4583454"/>
            <a:ext cx="1121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педагогических работников учреждения составляет 46 лет.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B40316-BDA4-09AD-1E63-02FE5544E9A9}"/>
              </a:ext>
            </a:extLst>
          </p:cNvPr>
          <p:cNvSpPr txBox="1"/>
          <p:nvPr/>
        </p:nvSpPr>
        <p:spPr>
          <a:xfrm>
            <a:off x="415290" y="3891689"/>
            <a:ext cx="1107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категории: 16 педагогических работников (60 %) </a:t>
            </a:r>
          </a:p>
        </p:txBody>
      </p:sp>
    </p:spTree>
    <p:extLst>
      <p:ext uri="{BB962C8B-B14F-4D97-AF65-F5344CB8AC3E}">
        <p14:creationId xmlns:p14="http://schemas.microsoft.com/office/powerpoint/2010/main" val="83036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4A5B801-8F0B-F93B-E14F-9C331BB7D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21DEBC-151D-F9D6-1583-BD0507C69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838855-E019-19A2-19E1-1342D07B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264"/>
            <a:ext cx="10515600" cy="1151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педагогических работников в конкурсах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в 2025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ED645E8-F47D-DC7A-681F-02DBAAC9A0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757" y="1947147"/>
            <a:ext cx="1610378" cy="214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F49D6FC-F2DF-3E84-D59E-AE711E4A5C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960" y="1963693"/>
            <a:ext cx="1630797" cy="2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49CFD20-1FE7-946F-4E34-2034849C6B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9730" y="1955582"/>
            <a:ext cx="1633191" cy="213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E602133-4355-50B2-9ADF-CA0B96D1E2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4077" y="1994551"/>
            <a:ext cx="1607193" cy="21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A9D0A3-0D8D-086C-9862-554A58F8EEC5}"/>
              </a:ext>
            </a:extLst>
          </p:cNvPr>
          <p:cNvSpPr txBox="1"/>
          <p:nvPr/>
        </p:nvSpPr>
        <p:spPr>
          <a:xfrm>
            <a:off x="949034" y="1437645"/>
            <a:ext cx="10785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педагогических работников приняли участие в 19 конкурсах профессионального мастерства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60" y="4367614"/>
            <a:ext cx="1624493" cy="2233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5" y="4379373"/>
            <a:ext cx="1603981" cy="2204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4369475"/>
            <a:ext cx="1610378" cy="2214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26" y="1994551"/>
            <a:ext cx="1511084" cy="2136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05" y="4360109"/>
            <a:ext cx="1568829" cy="2216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87" y="4364700"/>
            <a:ext cx="1578161" cy="22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4A5B801-8F0B-F93B-E14F-9C331BB7D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21DEBC-151D-F9D6-1583-BD0507C69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838855-E019-19A2-19E1-1342D07B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264"/>
            <a:ext cx="10515600" cy="1151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педагогических работников в конкурсах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в 2025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199" y="1763343"/>
            <a:ext cx="34299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школы, руководитель Образцового хореографического ансамбля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«Майя»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Ирина Анатольевна была награждена Именной медалью и Специальным дипломом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«Педагог-наставник»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профессионального мастерства в сфере культуры и художественного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«Волжский проспект»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28" y="1605792"/>
            <a:ext cx="3218829" cy="4544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84" y="1605793"/>
            <a:ext cx="3305383" cy="45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3871</TotalTime>
  <Words>1460</Words>
  <Application>Microsoft Office PowerPoint</Application>
  <PresentationFormat>Широкоэкранный</PresentationFormat>
  <Paragraphs>246</Paragraphs>
  <Slides>41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Тема Office</vt:lpstr>
      <vt:lpstr>Worksheet</vt:lpstr>
      <vt:lpstr>Презентация PowerPoint</vt:lpstr>
      <vt:lpstr>Муниципальное бюджетное учреждение дополнительного образования детская хореографическая школа имени М.М. Плисецкой городского округа Тольятти  (МБУ ДО ДХШ им. М.М. Плисецкой)</vt:lpstr>
      <vt:lpstr>Учредителем школы является муниципальное образование –  городской округ Тольятти.  Функции и полномочия учредителя от имени муниципального образования осуществляет администрация городского округа Тольятти. Учреждение находится в ведомственном подчинении департамента культуры администрации городского округа Тольятти.</vt:lpstr>
      <vt:lpstr>Структура управления в учреждении</vt:lpstr>
      <vt:lpstr>Контингент обучающихся</vt:lpstr>
      <vt:lpstr>В отчётном периоде реализовывалось 13 образовательных программ:</vt:lpstr>
      <vt:lpstr>Сведения о кадровом составе</vt:lpstr>
      <vt:lpstr>   Участие педагогических работников в конкурсах  профессионального мастерства в 2025 году</vt:lpstr>
      <vt:lpstr>   Участие педагогических работников в конкурсах  профессионального мастерства в 2025 году</vt:lpstr>
      <vt:lpstr>Награды и поощрения в 2025 году</vt:lpstr>
      <vt:lpstr>Методическая работа</vt:lpstr>
      <vt:lpstr> Успеваемость и качество знаний обучающихся</vt:lpstr>
      <vt:lpstr>Информация о выпускниках  МБУ ДО ДХШ им. М.М. Плисецкой,  поступивших в ССУЗ/ВУЗ в 2025 году</vt:lpstr>
      <vt:lpstr>Участие обучающихся в фестивалях,  конкурсах различных статусов</vt:lpstr>
      <vt:lpstr>Участие обучающихся в фестивалях, конкурсах различных статусов</vt:lpstr>
      <vt:lpstr>Стипендиаты школы</vt:lpstr>
      <vt:lpstr>Воспитательная работа</vt:lpstr>
      <vt:lpstr>Воспитательная работа</vt:lpstr>
      <vt:lpstr>Участие обучающихся в концертной деятельности,               образовательных и социальных проектах</vt:lpstr>
      <vt:lpstr>Участие обучающихся в концертной деятельности,               образовательных и социальных проектах</vt:lpstr>
      <vt:lpstr>Участие обучающихся в концертной деятельности,               образовательных и социальных проектах</vt:lpstr>
      <vt:lpstr>Концерт школы к 100-летию со Дня рождения Майи Плисецкой «ЛЕГЕНДА РУССКОГО БАЛЕТА» </vt:lpstr>
      <vt:lpstr>Социальные партнеры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Благотворительность</vt:lpstr>
      <vt:lpstr>Презентация PowerPoint</vt:lpstr>
      <vt:lpstr>Презентация PowerPoint</vt:lpstr>
      <vt:lpstr>Планы на 2026 год:</vt:lpstr>
      <vt:lpstr>Планы на 2026 год: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Важнецова</dc:creator>
  <cp:lastModifiedBy>RePack by Diakov</cp:lastModifiedBy>
  <cp:revision>451</cp:revision>
  <dcterms:created xsi:type="dcterms:W3CDTF">2020-08-06T09:20:03Z</dcterms:created>
  <dcterms:modified xsi:type="dcterms:W3CDTF">2026-05-22T10:20:14Z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1494128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